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6666"/>
    <a:srgbClr val="00FF99"/>
    <a:srgbClr val="6DF828"/>
    <a:srgbClr val="00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>
        <p:scale>
          <a:sx n="75" d="100"/>
          <a:sy n="75" d="100"/>
        </p:scale>
        <p:origin x="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1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6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41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7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4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6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7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3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8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04-Mar-21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04-Mar-21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9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44DD86-4548-4FC0-BC09-F2581DE5D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69" y="172168"/>
            <a:ext cx="4260559" cy="750611"/>
          </a:xfrm>
          <a:solidFill>
            <a:srgbClr val="00FF99"/>
          </a:solidFill>
        </p:spPr>
        <p:txBody>
          <a:bodyPr>
            <a:normAutofit fontScale="90000"/>
          </a:bodyPr>
          <a:lstStyle/>
          <a:p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สพด. 4 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6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Diet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EA7DD85F-D23C-4117-A05F-4D46628CF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439983"/>
              </p:ext>
            </p:extLst>
          </p:nvPr>
        </p:nvGraphicFramePr>
        <p:xfrm>
          <a:off x="142874" y="1097280"/>
          <a:ext cx="12049126" cy="5760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4897">
                  <a:extLst>
                    <a:ext uri="{9D8B030D-6E8A-4147-A177-3AD203B41FA5}">
                      <a16:colId xmlns:a16="http://schemas.microsoft.com/office/drawing/2014/main" xmlns="" val="1851249082"/>
                    </a:ext>
                  </a:extLst>
                </a:gridCol>
                <a:gridCol w="1741683">
                  <a:extLst>
                    <a:ext uri="{9D8B030D-6E8A-4147-A177-3AD203B41FA5}">
                      <a16:colId xmlns:a16="http://schemas.microsoft.com/office/drawing/2014/main" xmlns="" val="2083851520"/>
                    </a:ext>
                  </a:extLst>
                </a:gridCol>
                <a:gridCol w="1245161">
                  <a:extLst>
                    <a:ext uri="{9D8B030D-6E8A-4147-A177-3AD203B41FA5}">
                      <a16:colId xmlns:a16="http://schemas.microsoft.com/office/drawing/2014/main" xmlns="" val="2518359434"/>
                    </a:ext>
                  </a:extLst>
                </a:gridCol>
                <a:gridCol w="2034022">
                  <a:extLst>
                    <a:ext uri="{9D8B030D-6E8A-4147-A177-3AD203B41FA5}">
                      <a16:colId xmlns:a16="http://schemas.microsoft.com/office/drawing/2014/main" xmlns="" val="913415294"/>
                    </a:ext>
                  </a:extLst>
                </a:gridCol>
                <a:gridCol w="1871935">
                  <a:extLst>
                    <a:ext uri="{9D8B030D-6E8A-4147-A177-3AD203B41FA5}">
                      <a16:colId xmlns:a16="http://schemas.microsoft.com/office/drawing/2014/main" xmlns="" val="2862621831"/>
                    </a:ext>
                  </a:extLst>
                </a:gridCol>
                <a:gridCol w="2265714">
                  <a:extLst>
                    <a:ext uri="{9D8B030D-6E8A-4147-A177-3AD203B41FA5}">
                      <a16:colId xmlns:a16="http://schemas.microsoft.com/office/drawing/2014/main" xmlns="" val="1611953574"/>
                    </a:ext>
                  </a:extLst>
                </a:gridCol>
                <a:gridCol w="22657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22532">
                <a:tc rowSpan="2"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รายการพิจารณา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เกณฑ์การพิจารณา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ข้อมูลประกอบการพิจารณา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68680747"/>
                  </a:ext>
                </a:extLst>
              </a:tr>
              <a:tr h="564431">
                <a:tc vMerge="1">
                  <a:txBody>
                    <a:bodyPr/>
                    <a:lstStyle/>
                    <a:p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</a:t>
                      </a:r>
                    </a:p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ต้องปรับปรุง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</a:p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ผ่านเกณฑ์ขั้นต้น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ดีมาก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th-TH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10855134"/>
                  </a:ext>
                </a:extLst>
              </a:tr>
              <a:tr h="153202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(ข้อบ่งชี้ 1.4.1)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มีการจัดอาหารตามวัย </a:t>
                      </a:r>
                    </a:p>
                    <a:p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ที่เหมาะสมและเพียงพอ ทุกวัน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ไม่มีการจัดรายการอาหารล่วงหน้า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จัดรายการอาหารล่วงหน้า 1 เดือน หรืออย่างน้อย 1 สัปดาห์ โดย 1 วัน ต้องมีรายการอาหารมื้อหลัก (อาหารกลางวัน) 1 มื้อ และอาหารว่าง 1 มื้อ โดยใช้โปรแกรม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Thai  School Lunch</a:t>
                      </a:r>
                      <a:r>
                        <a:rPr lang="en-US" b="1" i="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b="1" i="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 </a:t>
                      </a: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คู่มือตำรับอาหารสำหรับสถานพัฒนาเด็กปฐมวัย เพื่อคำนวณปริมาณอาหารอย่างเหมาะสม และเพียงพอ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ดำเนินการตามเกณฑ์พิจารณา ระดับ 1 และ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 1 วัน ต้องจัดอาหารให้ครบ 5 กลุ่มอาหาร ได้แก่ กลุ่มข้าวแป้ง กลุ่มผัก กลุ่มผลไม้ กลุ่มเนื้อสัตว์ และกลุ่มนม </a:t>
                      </a: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โดยทุกวันอาหารกลุ่มผักและผลไม้ต้องมีความหลากหลาย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ดำเนินการตามเกณฑ์พิจารณา ระดับ 1 และระดับ  2 และ</a:t>
                      </a:r>
                    </a:p>
                    <a:p>
                      <a:r>
                        <a:rPr lang="th-TH" b="0" i="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อาหารมื้อหลัก </a:t>
                      </a: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(อาหารกลางวัน) </a:t>
                      </a:r>
                    </a:p>
                    <a:p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มีส่วนประกอบ ดังนี้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กลุ่มเนื้อสัตว์ เช่น ปลา ตับ ไข่  สัปดาห์ละ 1-2 ครั้ง                     โดยสลับหมุนเวียนกัน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มีผักเป็นส่วนประกอบทุกวัน 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0" i="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อาหารมื้อว่าง </a:t>
                      </a: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ดังนี้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นมรสจืด คนละ 1 กล่อง/วัน 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(ขนาด 200 มิลลิลิตร) 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จัดผลไม้ทุกวัน 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คนละ 1-2 ส่วนต่อวัน 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th-TH" b="0" i="0" kern="700" spc="5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อาหารว่างอื่นๆ สามารถจัดเพิ่มเติม </a:t>
                      </a: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เช่น ขนมไทยรสไม่หวานจัด ถั่วเมล็ดแห้ง ข้าวโพดต้ม เป็นต้น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16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รายการการจัดอาหารย้อนหลัง </a:t>
                      </a:r>
                    </a:p>
                    <a:p>
                      <a:pPr marL="0" indent="0">
                        <a:buNone/>
                      </a:pPr>
                      <a:r>
                        <a:rPr lang="th-TH" sz="16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เดือน รายการจัดอาหารเดือนปัจจุบัน และรายการจัดอาหารล่วงหน้า 1 เดือน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th-TH" b="0" i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indent="0">
                        <a:buNone/>
                      </a:pPr>
                      <a:endParaRPr lang="th-TH" b="0" i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8635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44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44DD86-4548-4FC0-BC09-F2581DE5D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74" y="145274"/>
            <a:ext cx="4260559" cy="750611"/>
          </a:xfrm>
          <a:solidFill>
            <a:srgbClr val="00FF99"/>
          </a:solidFill>
        </p:spPr>
        <p:txBody>
          <a:bodyPr>
            <a:normAutofit fontScale="90000"/>
          </a:bodyPr>
          <a:lstStyle/>
          <a:p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สพด. 4 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67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Diet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EA7DD85F-D23C-4117-A05F-4D46628CF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68083"/>
              </p:ext>
            </p:extLst>
          </p:nvPr>
        </p:nvGraphicFramePr>
        <p:xfrm>
          <a:off x="98679" y="1018697"/>
          <a:ext cx="11994641" cy="579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8019">
                  <a:extLst>
                    <a:ext uri="{9D8B030D-6E8A-4147-A177-3AD203B41FA5}">
                      <a16:colId xmlns:a16="http://schemas.microsoft.com/office/drawing/2014/main" xmlns="" val="1851249082"/>
                    </a:ext>
                  </a:extLst>
                </a:gridCol>
                <a:gridCol w="1346540">
                  <a:extLst>
                    <a:ext uri="{9D8B030D-6E8A-4147-A177-3AD203B41FA5}">
                      <a16:colId xmlns:a16="http://schemas.microsoft.com/office/drawing/2014/main" xmlns="" val="2083851520"/>
                    </a:ext>
                  </a:extLst>
                </a:gridCol>
                <a:gridCol w="1655228">
                  <a:extLst>
                    <a:ext uri="{9D8B030D-6E8A-4147-A177-3AD203B41FA5}">
                      <a16:colId xmlns:a16="http://schemas.microsoft.com/office/drawing/2014/main" xmlns="" val="2518359434"/>
                    </a:ext>
                  </a:extLst>
                </a:gridCol>
                <a:gridCol w="2044184">
                  <a:extLst>
                    <a:ext uri="{9D8B030D-6E8A-4147-A177-3AD203B41FA5}">
                      <a16:colId xmlns:a16="http://schemas.microsoft.com/office/drawing/2014/main" xmlns="" val="913415294"/>
                    </a:ext>
                  </a:extLst>
                </a:gridCol>
                <a:gridCol w="1881288">
                  <a:extLst>
                    <a:ext uri="{9D8B030D-6E8A-4147-A177-3AD203B41FA5}">
                      <a16:colId xmlns:a16="http://schemas.microsoft.com/office/drawing/2014/main" xmlns="" val="2862621831"/>
                    </a:ext>
                  </a:extLst>
                </a:gridCol>
                <a:gridCol w="2216299">
                  <a:extLst>
                    <a:ext uri="{9D8B030D-6E8A-4147-A177-3AD203B41FA5}">
                      <a16:colId xmlns:a16="http://schemas.microsoft.com/office/drawing/2014/main" xmlns="" val="1611953574"/>
                    </a:ext>
                  </a:extLst>
                </a:gridCol>
                <a:gridCol w="22230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รายการพิจารณา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เกณฑ์การพิจารณา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ข้อมูลประกอบการพิจารณา</a:t>
                      </a:r>
                    </a:p>
                    <a:p>
                      <a:pPr algn="ctr"/>
                      <a:endParaRPr lang="th-TH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68680747"/>
                  </a:ext>
                </a:extLst>
              </a:tr>
              <a:tr h="564431">
                <a:tc vMerge="1">
                  <a:txBody>
                    <a:bodyPr/>
                    <a:lstStyle/>
                    <a:p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 </a:t>
                      </a:r>
                    </a:p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ต้องปรับปรุง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</a:p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ผ่านเกณฑ์ขั้นต้น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algn="ctr"/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ดีมาก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th-TH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10855134"/>
                  </a:ext>
                </a:extLst>
              </a:tr>
              <a:tr h="1532027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(ข้อบ่งชี้1.4.1 และ2.2.4 และ 3.1.1 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มีการส่งเสริมและ</a:t>
                      </a:r>
                    </a:p>
                    <a:p>
                      <a:r>
                        <a:rPr lang="th-TH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เฝ้าระวังการเจริญเติบโตของเด็กเป็นรายบุคคล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มีการบันทึกข้อมูลน้ำหนัก และส่วนสูงของเด็กเป็นรายบุคคล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 3 เดือน แต่ไม่ได้จุดกราฟการเจริญเติบโต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ทั้ง 3 กราฟ ได้แก่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กราฟน้ำหนักตามเกณฑ์อายุ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กราฟส่วนสูงตามเกณฑ์อายุ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กราฟน้ำหนักตามเกณฑ์ส่วนสูง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0" i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1) จัดให้มีเครื่องชั่งน้ำหนัก และเครื่องวัดความยาว/ส่วนสูง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ที่มีมาตรฐาน ติดตั้งถูกต้อง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2) มีการบันทึกค่าน้ำหนัก และส่วนสูงของเด็กเป็นรายบุคคล ทุก 3 เดือน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3) จุดกราฟการเจริญเติบโตให้กับเด็กรายบุคคล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 3 เดือน ครบทั้ง 3 กราฟ ได้แก่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กราฟน้ำหนักตามเกณฑ์อายุ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กราฟส่วนสูงตามเกณฑ์อายุ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กราฟน้ำหนักตามเกณฑ์ส่วนสูง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ดำเนินการตามเกณฑ์พิจารณา ระดับ 1 และ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แจ้งผลการเจริญเติบโตและให้คำแนะนำ ความรู้ด้านโภชนาการที่สอดคล้องกับการเจริญเติบโตของเด็กรายบุคคล ให้กับพ่อแม่/ผู้ปกครอง/ผู้ดูแลเด็ก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ดำเนินการตามเกณฑ์พิจารณา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 1 และ ระดับ 2  และ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1) นำผลการเจริญเติบโตมาปรับการจัดอาหารให้เหมาะสมกับเด็กเป็นรายบุคคล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2) มีแผนการดำเนินงานแก้ไขปัญหาเด็กเตี้ย ผอม อ้วน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อย่างเหมาะสม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3) เด็กสูงดีสมส่วน ร้อยละ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</a:t>
                      </a:r>
                      <a:r>
                        <a:rPr lang="en-US" b="0" i="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ขึ้นไป  โดยวัดผลจากกราฟส่วนสูงตามเกณฑ์อายุ และกราฟน้ำหนักตามเกณฑ์ส่วนสูง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เครื่องชั่งน้ำหนักและเครื่องวัดความยาว/ส่วนสูง ตามาตรฐาน ได้แก่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 เครื่องชั่งน้ำหนัก ที่มีความละเอียด 0.1 กิโลกรัม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 เครื่องวัดส่วนสูง ที่มีความละเอียด 0.1 เซนติเมตร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 เครื่องวัดความยาวของเด็กเล็กแบบนอน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กราฟการเจริญเติบโตรายบุคคล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ทั้งหมด 3 กราฟ ต่อเด็ก 1 คน ได้แก่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 กราฟน้ำหนักตามเกณฑ์อายุ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 กราฟส่วนสูงตามเกณฑ์อายุ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2.3 กราฟน้ำหนักตามเกณฑ์ส่วนสูง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 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ใช้กราฟการเจริญเติบโตของเด็กอายุ 0 – 5 ปี ของกรมอนามัย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แบบบันทึกการแจ้งผลการเจริญเติบโต และให้คำแนะนำสำหรับพ่อแม่/ผู้เลี้ยงดูเด็ก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บันทึกผลการแก้ไขปัญหาเด็กเตี้ย ผอม อ้วน รายบุคคล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สรุปข้อมูลภาวะการเจริญเติบโตของเด็กเป็นรายบุคคล แยกเป็นรายอายุ รายเพศ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สรุปจำนวนและร้อยละของเด็ก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สูงดีสมส่วน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8635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3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4471"/>
            <a:ext cx="6858001" cy="739588"/>
            <a:chOff x="0" y="134471"/>
            <a:chExt cx="6858001" cy="739588"/>
          </a:xfrm>
          <a:solidFill>
            <a:srgbClr val="006666"/>
          </a:solidFill>
        </p:grpSpPr>
        <p:sp>
          <p:nvSpPr>
            <p:cNvPr id="6" name="Rectangle 5"/>
            <p:cNvSpPr/>
            <p:nvPr/>
          </p:nvSpPr>
          <p:spPr>
            <a:xfrm>
              <a:off x="1" y="134471"/>
              <a:ext cx="6858000" cy="60511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0" y="270996"/>
              <a:ext cx="6719047" cy="603063"/>
            </a:xfrm>
            <a:prstGeom prst="rect">
              <a:avLst/>
            </a:prstGeom>
            <a:solidFill>
              <a:srgbClr val="00FF99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4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th-TH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กิจกรรมด้านโภชนาการและการเจริญเติบโต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31945" y="1239216"/>
            <a:ext cx="11483788" cy="995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773172" y="1373687"/>
            <a:ext cx="10942561" cy="3875779"/>
            <a:chOff x="773172" y="1373687"/>
            <a:chExt cx="10942561" cy="3875779"/>
          </a:xfrm>
        </p:grpSpPr>
        <p:sp>
          <p:nvSpPr>
            <p:cNvPr id="11" name="Rounded Rectangle 10"/>
            <p:cNvSpPr/>
            <p:nvPr/>
          </p:nvSpPr>
          <p:spPr>
            <a:xfrm>
              <a:off x="1530143" y="1663701"/>
              <a:ext cx="6470857" cy="899450"/>
            </a:xfrm>
            <a:prstGeom prst="roundRect">
              <a:avLst>
                <a:gd name="adj" fmla="val 50000"/>
              </a:avLst>
            </a:prstGeom>
            <a:solidFill>
              <a:srgbClr val="6DF8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79850" y="2883268"/>
              <a:ext cx="56236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0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สาธิตการชั่งน้ำหนัก การวัดส่วนสูง</a:t>
              </a:r>
              <a:r>
                <a:rPr lang="th-TH" sz="20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เด็ก โดยครูพี่เลี้ยง </a:t>
              </a:r>
              <a:endPara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79850" y="3651087"/>
              <a:ext cx="754828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สอนทักษะการเลือกใช้เครื่องชั่งน้ำหนัก เครื่องวัดส่วนสูงที่มีมาตรฐาน และวิธีการชั่ง/วัดที่ถูกต้อง </a:t>
              </a:r>
              <a:endPara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40925" y="4786758"/>
              <a:ext cx="897480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สอนทักษะการจุดกราฟการเจริญเติบโต และการแปลผลภาวะการเจริญเติบโตของเด็ก</a:t>
              </a:r>
              <a:endPara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773172" y="1373687"/>
              <a:ext cx="1069027" cy="1075764"/>
              <a:chOff x="293020" y="1007589"/>
              <a:chExt cx="1069027" cy="1075764"/>
            </a:xfrm>
          </p:grpSpPr>
          <p:sp>
            <p:nvSpPr>
              <p:cNvPr id="19" name="Teardrop 18"/>
              <p:cNvSpPr/>
              <p:nvPr/>
            </p:nvSpPr>
            <p:spPr>
              <a:xfrm rot="5808199">
                <a:off x="289652" y="1010957"/>
                <a:ext cx="1075764" cy="1069027"/>
              </a:xfrm>
              <a:prstGeom prst="teardrop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12918" y="1165197"/>
                <a:ext cx="837659" cy="78462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918987" y="2712622"/>
              <a:ext cx="645458" cy="645458"/>
              <a:chOff x="1438835" y="2308317"/>
              <a:chExt cx="645458" cy="645458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1438835" y="2308317"/>
                <a:ext cx="645458" cy="64545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564584" y="2436064"/>
                <a:ext cx="393906" cy="3899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918987" y="3646282"/>
              <a:ext cx="645458" cy="645458"/>
              <a:chOff x="1438835" y="3227295"/>
              <a:chExt cx="645458" cy="645458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1438835" y="3227295"/>
                <a:ext cx="645458" cy="64545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551137" y="3355042"/>
                <a:ext cx="393906" cy="3899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918987" y="4604008"/>
              <a:ext cx="645458" cy="645458"/>
              <a:chOff x="1438835" y="4237910"/>
              <a:chExt cx="645458" cy="645458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438835" y="4237910"/>
                <a:ext cx="645458" cy="645458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551137" y="4370730"/>
                <a:ext cx="393906" cy="3899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ounded Rectangle 27"/>
            <p:cNvSpPr/>
            <p:nvPr/>
          </p:nvSpPr>
          <p:spPr>
            <a:xfrm>
              <a:off x="1918987" y="1774915"/>
              <a:ext cx="5840713" cy="66091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การเฝ้าระวังและส่งเสริมการเจริญเติบโตของเด็ก</a:t>
              </a:r>
              <a:endPara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574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4471"/>
            <a:ext cx="6858001" cy="739588"/>
            <a:chOff x="0" y="134471"/>
            <a:chExt cx="6858001" cy="739588"/>
          </a:xfrm>
          <a:solidFill>
            <a:srgbClr val="006666"/>
          </a:solidFill>
        </p:grpSpPr>
        <p:sp>
          <p:nvSpPr>
            <p:cNvPr id="6" name="Rectangle 5"/>
            <p:cNvSpPr/>
            <p:nvPr/>
          </p:nvSpPr>
          <p:spPr>
            <a:xfrm>
              <a:off x="1" y="134471"/>
              <a:ext cx="6858000" cy="60511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0" y="270996"/>
              <a:ext cx="6719047" cy="603063"/>
            </a:xfrm>
            <a:prstGeom prst="rect">
              <a:avLst/>
            </a:prstGeom>
            <a:solidFill>
              <a:srgbClr val="00FF99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4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th-TH" sz="2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กิจกรรมด้านโภชนาการและการเจริญเติบโต</a:t>
              </a:r>
              <a:endPara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31945" y="1239216"/>
            <a:ext cx="11483788" cy="995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05263" y="1013970"/>
            <a:ext cx="11418828" cy="3528207"/>
            <a:chOff x="773172" y="1373687"/>
            <a:chExt cx="11418828" cy="3528207"/>
          </a:xfrm>
        </p:grpSpPr>
        <p:grpSp>
          <p:nvGrpSpPr>
            <p:cNvPr id="29" name="Group 28"/>
            <p:cNvGrpSpPr/>
            <p:nvPr/>
          </p:nvGrpSpPr>
          <p:grpSpPr>
            <a:xfrm>
              <a:off x="773172" y="1373687"/>
              <a:ext cx="10616114" cy="2217467"/>
              <a:chOff x="773172" y="1373687"/>
              <a:chExt cx="10616114" cy="2217467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1530143" y="1663701"/>
                <a:ext cx="6470857" cy="899450"/>
              </a:xfrm>
              <a:prstGeom prst="roundRect">
                <a:avLst>
                  <a:gd name="adj" fmla="val 50000"/>
                </a:avLst>
              </a:prstGeom>
              <a:solidFill>
                <a:srgbClr val="6DF8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679850" y="2883268"/>
                <a:ext cx="870943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h-TH" sz="2000" dirty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เสริมทักษะการจัดอาหารตามวัยและองค์ความรู้ในการส่งเสริมโภชนาการสำหรับเด็ก </a:t>
                </a:r>
                <a:endParaRPr lang="en-US" sz="20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th-TH" sz="2000" dirty="0" smtClean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ให้กับผู้ประกอบอาหาร </a:t>
                </a:r>
                <a:endParaRPr lang="en-US" sz="20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773172" y="1373687"/>
                <a:ext cx="1069027" cy="1075764"/>
                <a:chOff x="293020" y="1007589"/>
                <a:chExt cx="1069027" cy="1075764"/>
              </a:xfrm>
            </p:grpSpPr>
            <p:sp>
              <p:nvSpPr>
                <p:cNvPr id="19" name="Teardrop 18"/>
                <p:cNvSpPr/>
                <p:nvPr/>
              </p:nvSpPr>
              <p:spPr>
                <a:xfrm rot="5808199">
                  <a:off x="289652" y="1010957"/>
                  <a:ext cx="1075764" cy="1069027"/>
                </a:xfrm>
                <a:prstGeom prst="teardrop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412918" y="1165197"/>
                  <a:ext cx="837659" cy="7846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rgbClr val="00206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2</a:t>
                  </a:r>
                  <a:endParaRPr lang="en-US" dirty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1918987" y="2712622"/>
                <a:ext cx="645458" cy="645458"/>
                <a:chOff x="1438835" y="2308317"/>
                <a:chExt cx="645458" cy="645458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1438835" y="2308317"/>
                  <a:ext cx="645458" cy="645458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1564584" y="2436064"/>
                  <a:ext cx="393906" cy="38996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7800000"/>
                  </a:lightRig>
                </a:scene3d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ounded Rectangle 27"/>
              <p:cNvSpPr/>
              <p:nvPr/>
            </p:nvSpPr>
            <p:spPr>
              <a:xfrm>
                <a:off x="1918987" y="1774915"/>
                <a:ext cx="5840713" cy="66091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h-TH" sz="2000" dirty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การส่งเสริมการจัดอาหารตามวัยที่</a:t>
                </a:r>
                <a:r>
                  <a:rPr lang="th-TH" sz="2000" dirty="0" smtClean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เหมาะสม</a:t>
                </a:r>
                <a:endParaRPr lang="en-US" sz="20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/>
                <a:r>
                  <a:rPr lang="th-TH" sz="2000" dirty="0" smtClean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และ</a:t>
                </a:r>
                <a:r>
                  <a:rPr lang="th-TH" sz="2000" dirty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เพียงพอสำหรับเด็ก</a:t>
                </a:r>
                <a:endParaRPr lang="en-US" sz="20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" name="Bent Arrow 1"/>
            <p:cNvSpPr/>
            <p:nvPr/>
          </p:nvSpPr>
          <p:spPr>
            <a:xfrm rot="10800000" flipH="1">
              <a:off x="3217169" y="3680054"/>
              <a:ext cx="765223" cy="903377"/>
            </a:xfrm>
            <a:prstGeom prst="bentArrow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000500" y="3821598"/>
              <a:ext cx="8191500" cy="10802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th-TH" sz="2000" dirty="0" smtClean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การจัด</a:t>
              </a:r>
              <a:r>
                <a:rPr lang="th-TH" sz="2000" dirty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รายการอาหารล่วงหน้า  1 เดือน หรือ 1 สัปดาห์ </a:t>
              </a:r>
              <a:endParaRPr lang="th-TH" sz="2000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lnSpc>
                  <a:spcPct val="107000"/>
                </a:lnSpc>
              </a:pPr>
              <a:r>
                <a:rPr lang="th-TH" sz="2000" dirty="0" smtClean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ได้</a:t>
              </a:r>
              <a:r>
                <a:rPr lang="th-TH" sz="2000" dirty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อย่างถูกต้องและเหมาะสม โดยต้องมีรายการอาหารมื้อหลัก </a:t>
              </a:r>
              <a:endParaRPr lang="th-TH" sz="2000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lnSpc>
                  <a:spcPct val="107000"/>
                </a:lnSpc>
              </a:pPr>
              <a:r>
                <a:rPr lang="th-TH" sz="2000" dirty="0" smtClean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</a:t>
              </a:r>
              <a:r>
                <a:rPr lang="th-TH" sz="2000" dirty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อาหารกลางวัน) 1 มื้อ และอาหารว่าง 1 มื้อ </a:t>
              </a:r>
              <a:endParaRPr lang="en-US" sz="1400" dirty="0">
                <a:solidFill>
                  <a:srgbClr val="0066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0970" y="4450772"/>
            <a:ext cx="11062754" cy="2065053"/>
            <a:chOff x="773172" y="1373687"/>
            <a:chExt cx="11062754" cy="2065053"/>
          </a:xfrm>
        </p:grpSpPr>
        <p:sp>
          <p:nvSpPr>
            <p:cNvPr id="35" name="Rounded Rectangle 34"/>
            <p:cNvSpPr/>
            <p:nvPr/>
          </p:nvSpPr>
          <p:spPr>
            <a:xfrm>
              <a:off x="1530143" y="1663701"/>
              <a:ext cx="9593943" cy="899450"/>
            </a:xfrm>
            <a:prstGeom prst="roundRect">
              <a:avLst>
                <a:gd name="adj" fmla="val 50000"/>
              </a:avLst>
            </a:prstGeom>
            <a:solidFill>
              <a:srgbClr val="6DF8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66804" y="3038630"/>
              <a:ext cx="89691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000" dirty="0" smtClean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เช่น การ</a:t>
              </a:r>
              <a:r>
                <a:rPr lang="th-TH" sz="2000" dirty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ปลูกผักสวนครัว </a:t>
              </a:r>
              <a:r>
                <a:rPr lang="th-TH" sz="2000" dirty="0" smtClean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กิจกรรมส่งเสริมการกิน ปลา ตับ ไข่ ผัก ผลไม้ และนม เป็น</a:t>
              </a:r>
              <a:r>
                <a:rPr lang="th-TH" sz="2000" dirty="0">
                  <a:solidFill>
                    <a:srgbClr val="0066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ต้น</a:t>
              </a:r>
              <a:endParaRPr lang="en-US" sz="2000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773172" y="1373687"/>
              <a:ext cx="1069027" cy="1075764"/>
              <a:chOff x="293020" y="1007589"/>
              <a:chExt cx="1069027" cy="1075764"/>
            </a:xfrm>
          </p:grpSpPr>
          <p:sp>
            <p:nvSpPr>
              <p:cNvPr id="42" name="Teardrop 41"/>
              <p:cNvSpPr/>
              <p:nvPr/>
            </p:nvSpPr>
            <p:spPr>
              <a:xfrm rot="5808199">
                <a:off x="289652" y="1010957"/>
                <a:ext cx="1075764" cy="1069027"/>
              </a:xfrm>
              <a:prstGeom prst="teardrop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12918" y="1165197"/>
                <a:ext cx="837659" cy="78462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endParaRPr lang="en-US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39" name="Rounded Rectangle 38"/>
            <p:cNvSpPr/>
            <p:nvPr/>
          </p:nvSpPr>
          <p:spPr>
            <a:xfrm>
              <a:off x="1918987" y="1774915"/>
              <a:ext cx="8935785" cy="66091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0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แลกเปลี่ยนประสบการณ์ </a:t>
              </a:r>
              <a:r>
                <a:rPr lang="th-TH" sz="20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การ</a:t>
              </a:r>
              <a:r>
                <a:rPr lang="th-TH" sz="20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จัดกิจกรรมส่งเสริมการเรียนรู้ </a:t>
              </a:r>
              <a:endParaRPr lang="en-US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th-TH" sz="20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ให้กับ</a:t>
              </a:r>
              <a:r>
                <a:rPr lang="th-TH" sz="20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เด็กเรื่องความสำคัญและประโยชน์ของการกินอาหารตามวัยที่</a:t>
              </a:r>
              <a:r>
                <a:rPr lang="th-TH" sz="20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เหมาะสม</a:t>
              </a:r>
              <a:endPara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4" name="Bent Arrow 43"/>
          <p:cNvSpPr/>
          <p:nvPr/>
        </p:nvSpPr>
        <p:spPr>
          <a:xfrm rot="10800000" flipH="1">
            <a:off x="1987578" y="5737925"/>
            <a:ext cx="617915" cy="755581"/>
          </a:xfrm>
          <a:prstGeom prst="bent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8326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852</Words>
  <Application>Microsoft Office PowerPoint</Application>
  <PresentationFormat>Widescreen</PresentationFormat>
  <Paragraphs>107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Modern Love</vt:lpstr>
      <vt:lpstr>Tahoma</vt:lpstr>
      <vt:lpstr>TH SarabunPSK</vt:lpstr>
      <vt:lpstr>The Hand</vt:lpstr>
      <vt:lpstr>SketchyVTI</vt:lpstr>
      <vt:lpstr>สพด. 4 D : Diet</vt:lpstr>
      <vt:lpstr>สพด. 4 D : Diet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</dc:title>
  <dc:creator>waraporn.ji@ANAMAI.MOPH.GO.TH</dc:creator>
  <cp:lastModifiedBy>Windows User</cp:lastModifiedBy>
  <cp:revision>43</cp:revision>
  <dcterms:created xsi:type="dcterms:W3CDTF">2021-01-25T02:28:40Z</dcterms:created>
  <dcterms:modified xsi:type="dcterms:W3CDTF">2021-03-04T16:59:35Z</dcterms:modified>
</cp:coreProperties>
</file>